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28B69-40C8-4470-8609-F0A51C83C5C6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25795-7620-4064-8A55-981E9AA04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02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25795-7620-4064-8A55-981E9AA043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28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5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82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832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08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585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360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82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82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79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05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95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63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74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9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65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9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94BB-DF97-4086-BFDD-F5EE01C55E75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CD6A38-21D7-4E09-BD0C-0D98F99CA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0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700808"/>
            <a:ext cx="7092280" cy="3096344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Технология</a:t>
            </a:r>
            <a:r>
              <a:rPr lang="ru-RU" sz="9600" dirty="0" smtClean="0">
                <a:latin typeface="Mistral" pitchFamily="66" charset="0"/>
              </a:rPr>
              <a:t> </a:t>
            </a: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ведения бизнеса</a:t>
            </a:r>
            <a:endParaRPr lang="ru-RU" sz="9600" dirty="0">
              <a:solidFill>
                <a:schemeClr val="accent1">
                  <a:lumMod val="75000"/>
                </a:schemeClr>
              </a:solidFill>
              <a:latin typeface="Mistral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7914" y="5445224"/>
            <a:ext cx="3902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 учитель технологии</a:t>
            </a:r>
          </a:p>
          <a:p>
            <a:r>
              <a:rPr lang="ru-RU" dirty="0" smtClean="0"/>
              <a:t>Филёва Т.Н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16832"/>
            <a:ext cx="7498080" cy="3888432"/>
          </a:xfrm>
        </p:spPr>
        <p:txBody>
          <a:bodyPr/>
          <a:lstStyle/>
          <a:p>
            <a:r>
              <a:rPr lang="ru-RU" sz="4000" dirty="0" smtClean="0">
                <a:solidFill>
                  <a:srgbClr val="0070C0"/>
                </a:solidFill>
                <a:latin typeface="Mistral" pitchFamily="66" charset="0"/>
              </a:rPr>
              <a:t>Хозяйственное товарищество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предприятие, которым владеют два или несколько человек. Совладельцы объединяют свои капиталы, усилия, способности, идеи. Товарищи помогают друг другу, страхуют от ошибок.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340768"/>
            <a:ext cx="7498080" cy="4152528"/>
          </a:xfrm>
        </p:spPr>
        <p:txBody>
          <a:bodyPr>
            <a:normAutofit lnSpcReduction="10000"/>
          </a:bodyPr>
          <a:lstStyle/>
          <a:p>
            <a:r>
              <a:rPr lang="ru-RU" sz="4300" dirty="0" smtClean="0">
                <a:solidFill>
                  <a:srgbClr val="0070C0"/>
                </a:solidFill>
                <a:latin typeface="Mistral" pitchFamily="66" charset="0"/>
              </a:rPr>
              <a:t>Закрытое акционерное общество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акции распределяются только среди его учредителей, в роли которых могут выступать члены одной семьи. 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Каждая из разновидностей организационно – правовых форм имеют свои преимущества и недостатки.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5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Mistral" pitchFamily="66" charset="0"/>
              </a:rPr>
              <a:t>Разновидность организационно – правовых форм предприятия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59632" y="548680"/>
          <a:ext cx="7704856" cy="65301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0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2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225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Организационно</a:t>
                      </a:r>
                      <a:r>
                        <a:rPr lang="ru-RU" sz="1600" baseline="0" dirty="0" smtClean="0"/>
                        <a:t> – правовая форма предприятия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Преимущества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</a:t>
                      </a:r>
                    </a:p>
                    <a:p>
                      <a:pPr algn="ctr"/>
                      <a:r>
                        <a:rPr lang="ru-RU" sz="1600" dirty="0" smtClean="0"/>
                        <a:t>Недостатки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2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Индивидуальное предприятие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Легко учредить;</a:t>
                      </a:r>
                    </a:p>
                    <a:p>
                      <a:r>
                        <a:rPr lang="ru-RU" sz="1600" dirty="0" smtClean="0"/>
                        <a:t>Значительная свобода действий;</a:t>
                      </a:r>
                    </a:p>
                    <a:p>
                      <a:r>
                        <a:rPr lang="ru-RU" sz="1600" dirty="0" smtClean="0"/>
                        <a:t>Существенные стимулы</a:t>
                      </a:r>
                      <a:r>
                        <a:rPr lang="ru-RU" sz="1600" baseline="0" dirty="0" smtClean="0"/>
                        <a:t> эффективной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Ограниченность</a:t>
                      </a:r>
                      <a:r>
                        <a:rPr lang="ru-RU" sz="1600" baseline="0" dirty="0" smtClean="0"/>
                        <a:t> финансовых  средств;</a:t>
                      </a:r>
                    </a:p>
                    <a:p>
                      <a:r>
                        <a:rPr lang="ru-RU" sz="1600" baseline="0" dirty="0" smtClean="0"/>
                        <a:t>Трудности совмещения функций контроля и управления;</a:t>
                      </a:r>
                    </a:p>
                    <a:p>
                      <a:r>
                        <a:rPr lang="ru-RU" sz="1600" baseline="0" dirty="0" smtClean="0"/>
                        <a:t>Полная имущественная ответственность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83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Товарищество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Легко учредить;</a:t>
                      </a:r>
                    </a:p>
                    <a:p>
                      <a:r>
                        <a:rPr lang="ru-RU" sz="1600" dirty="0" smtClean="0"/>
                        <a:t>Более высокая, чем в ИП, специализация в управлении и более</a:t>
                      </a:r>
                      <a:r>
                        <a:rPr lang="ru-RU" sz="1600" baseline="0" dirty="0" smtClean="0"/>
                        <a:t> широкие финансовые возможности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Возможность</a:t>
                      </a:r>
                      <a:r>
                        <a:rPr lang="ru-RU" sz="1600" baseline="0" dirty="0" smtClean="0"/>
                        <a:t> возникновения несовместимых интересов в управлении, несогласованности действий;</a:t>
                      </a:r>
                    </a:p>
                    <a:p>
                      <a:r>
                        <a:rPr lang="ru-RU" sz="1600" baseline="0" dirty="0" smtClean="0"/>
                        <a:t>Риск распада фирмы при выходе одного из владельцев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60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Акционерное общество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Широкие возможности привлечения</a:t>
                      </a:r>
                      <a:r>
                        <a:rPr lang="ru-RU" sz="1600" baseline="0" dirty="0" smtClean="0"/>
                        <a:t> капитала;</a:t>
                      </a:r>
                    </a:p>
                    <a:p>
                      <a:r>
                        <a:rPr lang="ru-RU" sz="1600" baseline="0" dirty="0" smtClean="0"/>
                        <a:t>Ограниченная ответственность;</a:t>
                      </a:r>
                    </a:p>
                    <a:p>
                      <a:r>
                        <a:rPr lang="ru-RU" sz="1600" baseline="0" dirty="0" smtClean="0"/>
                        <a:t>Преимущество объединения капиталов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Организационные и финансовые</a:t>
                      </a:r>
                      <a:r>
                        <a:rPr lang="ru-RU" sz="1600" baseline="0" dirty="0" smtClean="0"/>
                        <a:t> сложности учреждения;</a:t>
                      </a:r>
                    </a:p>
                    <a:p>
                      <a:r>
                        <a:rPr lang="ru-RU" sz="1600" baseline="0" dirty="0" smtClean="0"/>
                        <a:t>Двойное налогообложение;</a:t>
                      </a:r>
                    </a:p>
                    <a:p>
                      <a:r>
                        <a:rPr lang="ru-RU" sz="1600" baseline="0" dirty="0" smtClean="0"/>
                        <a:t>Расхождение в функциях контроля и присвоения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7498080" cy="144016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  <a:latin typeface="Mistral" pitchFamily="66" charset="0"/>
              </a:rPr>
              <a:t>Как зарегистрировать предприятие?</a:t>
            </a:r>
            <a:endParaRPr lang="ru-RU" sz="4800" dirty="0">
              <a:solidFill>
                <a:srgbClr val="0070C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564904"/>
            <a:ext cx="7498080" cy="37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бизнеса начинается с регистрации предприятия или покупки фирмы. Регистрация означает внесение информации о предприятии в Единый государственный реестр юридических лиц (ЕГРЮЛ) с присвоением индивидуального идентификационного номера.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latin typeface="Mistral" pitchFamily="66" charset="0"/>
              </a:rPr>
              <a:t>Для регистрации индивидуального предприятия необходимо:</a:t>
            </a:r>
            <a:endParaRPr lang="ru-RU" sz="4400" dirty="0">
              <a:solidFill>
                <a:srgbClr val="0070C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924944"/>
            <a:ext cx="7498080" cy="46916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Узнать, какой налоговый орган осуществляет регистрацию предприятий в вашем регионе (населенном пункте);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Собрать документы и подать их в регистрирующий орган;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Получить свидетельство о государственной регистрации в качестве ИП, свидетельство о постановке на налоговый учет, выписку из Единого государственного реестра ИП;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Изготовить печать, получить информационное письмо Федеральной службы государственной статистики (Росстата) – коды Росстата, открыть расчетный счет в кредитной организации (банке), получить уведомление из пенсионного фонда.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latin typeface="Mistral" pitchFamily="66" charset="0"/>
              </a:rPr>
              <a:t>Список документов, необходимых для регистрации:</a:t>
            </a:r>
            <a:endParaRPr lang="ru-RU" sz="4400" dirty="0">
              <a:solidFill>
                <a:srgbClr val="0070C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628800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Заявление установленной формы;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Заявление о переходе на упрощенную систему налогообложения (при необходимости);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Квитанция об уплате государственной пошлины.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Продолжительность процедуры регистрации ИП установлена законом и составляет не более пяти рабочих дней.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498080" cy="49006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latin typeface="Mistral" pitchFamily="66" charset="0"/>
              </a:rPr>
              <a:t>Как планировать свой бизнес?</a:t>
            </a:r>
            <a:endParaRPr lang="ru-RU" sz="4400" dirty="0">
              <a:solidFill>
                <a:srgbClr val="0070C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052736"/>
            <a:ext cx="7498080" cy="5627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Любая предпринимательская фирма, в том числе и частное семейное предприятие, приступая к реализации своего проекта, должна иметь </a:t>
            </a:r>
            <a:r>
              <a:rPr lang="ru-RU" sz="4000" dirty="0" smtClean="0">
                <a:solidFill>
                  <a:srgbClr val="0070C0"/>
                </a:solidFill>
                <a:latin typeface="Mistral" pitchFamily="66" charset="0"/>
              </a:rPr>
              <a:t>бизнес – план. </a:t>
            </a:r>
          </a:p>
          <a:p>
            <a:pPr>
              <a:buNone/>
            </a:pPr>
            <a:endParaRPr lang="ru-RU" sz="4000" dirty="0" smtClean="0">
              <a:solidFill>
                <a:srgbClr val="0070C0"/>
              </a:solidFill>
              <a:latin typeface="Mistral" pitchFamily="66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  <a:latin typeface="Mistral" pitchFamily="66" charset="0"/>
              </a:rPr>
              <a:t>Бизнес – план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документ, содержащий обоснование всех аспектов деятельности будущего предприятия: от исследования потребностей рынка, проектирования продукции или услуг до из реализации.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30128" cy="134076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Mistral" pitchFamily="66" charset="0"/>
              </a:rPr>
              <a:t>Структура бизнес - плана</a:t>
            </a:r>
            <a:endParaRPr lang="ru-RU" sz="5400" dirty="0">
              <a:solidFill>
                <a:srgbClr val="0070C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780928"/>
            <a:ext cx="7570088" cy="3240360"/>
          </a:xfrm>
        </p:spPr>
        <p:txBody>
          <a:bodyPr/>
          <a:lstStyle/>
          <a:p>
            <a:pPr marL="825246" indent="-7429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должно произвести впечатление на инвесторов или кредиторов. Текст резюме содержит описание фирмы, преимущества проекта и ожидаемые результаты.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1772816"/>
            <a:ext cx="22381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1. Резюме.</a:t>
            </a:r>
            <a:r>
              <a:rPr lang="ru-RU" sz="4400" dirty="0" smtClean="0">
                <a:latin typeface="Mistral" pitchFamily="66" charset="0"/>
              </a:rPr>
              <a:t> </a:t>
            </a:r>
            <a:endParaRPr lang="ru-RU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916832"/>
            <a:ext cx="7498080" cy="460851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этом разделе необходимо дать описание всех товаров и услуг, предлагаемых будущей компанией.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Описание товаров и услуг, предлагаемых компанией.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Примерная цена товаров и услуг.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Особенности вашего продукта. Чем он будет отличаться от товаров конкурентов.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Послепродажное обслуживание и другое.</a:t>
            </a:r>
          </a:p>
          <a:p>
            <a:endParaRPr lang="ru-RU" sz="4400" dirty="0" smtClean="0">
              <a:solidFill>
                <a:srgbClr val="0070C0"/>
              </a:solidFill>
              <a:latin typeface="Mistral" pitchFamily="66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692696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imes New Roman" pitchFamily="18" charset="0"/>
              </a:rPr>
              <a:t>2. Виды товаров и услуг. </a:t>
            </a:r>
            <a:endParaRPr lang="ru-RU" sz="5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latin typeface="Mistral" pitchFamily="66" charset="0"/>
              </a:rPr>
              <a:t>3. Рынки сбыта.</a:t>
            </a:r>
            <a:endParaRPr lang="ru-RU" sz="5400" b="1" i="1" dirty="0">
              <a:solidFill>
                <a:srgbClr val="0070C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88840"/>
            <a:ext cx="7498080" cy="4285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раздел направлен на изучение рынка и позволяет  предпринимателю четко представить, кто будет покупать его товар.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каких рынках будет действовать компания.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влияет на спрос товаров и услуг компании.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Оценка потенциального объема продаж.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692696"/>
            <a:ext cx="7128792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  Закон </a:t>
            </a:r>
            <a:r>
              <a:rPr lang="ru-RU" sz="3200" dirty="0" smtClean="0"/>
              <a:t>разрешает несовершеннолетним  в возрасте 16-18 лет заниматься предпринимательской деятельностью. При условии, что родители дадут свое согласие на это и вы будите признаны полностью </a:t>
            </a:r>
            <a:r>
              <a:rPr lang="ru-RU" sz="3600" dirty="0" smtClean="0"/>
              <a:t>дееспособными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latin typeface="Mistral" pitchFamily="66" charset="0"/>
              </a:rPr>
              <a:t>4. Конкуренция.</a:t>
            </a:r>
            <a:endParaRPr lang="ru-RU" sz="5400" b="1" i="1" dirty="0">
              <a:solidFill>
                <a:srgbClr val="0070C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раздел следует посвятить характеристике своих конкурентов.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Крупнейшие компании – конкуренты.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является предметом наиболее жесткой конкуренции в избранной сфере деятельности (цена, качество, послепродажное обслуживание, имидж компании и др.).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Продукция конкурентов и уровень цен на эту продукцию.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latin typeface="Mistral" pitchFamily="66" charset="0"/>
              </a:rPr>
              <a:t>5. План производства.</a:t>
            </a:r>
            <a:endParaRPr lang="ru-RU" sz="5400" b="1" i="1" dirty="0">
              <a:solidFill>
                <a:srgbClr val="0070C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24744"/>
            <a:ext cx="7714104" cy="54726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Этот раздел освящается только теми предпринимателями, которые собираются заниматься производством товаров.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Где буду изготавливаться товары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Какие производственные мощности потребуются.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Где, у кого, на каких условиях будет закупаться сырье, материалы, комплектующие изделия.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Предполагается ли производственная кооперация и с кем.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Издержки производства.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latin typeface="Mistral" pitchFamily="66" charset="0"/>
              </a:rPr>
              <a:t>6. Финансовый план.</a:t>
            </a:r>
            <a:endParaRPr lang="ru-RU" sz="5400" b="1" i="1" dirty="0">
              <a:solidFill>
                <a:srgbClr val="0070C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раздел стоит посвятить планированию финансового обеспечения деятельности компании с целью наиболее эффективного использования имеющихся денежных средств.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Выбор цены товара и объема продаж за определенный период.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Расчет возможной выручки от продажи товаров.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Сравнение выручки с издержками производства и расчет прибыли фирмы за этот же период.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764704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latin typeface="Mistral" pitchFamily="66" charset="0"/>
              </a:rPr>
              <a:t>7. План маркетинга.</a:t>
            </a:r>
            <a:endParaRPr lang="ru-RU" sz="5400" b="1" i="1" dirty="0">
              <a:solidFill>
                <a:srgbClr val="0070C0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96752"/>
            <a:ext cx="8244408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данный раздел следует включить следующие пункты: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Схема распространения товаров (где предполагается продавать товар).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Ценовая политика (соотношение цена – качество товара).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Методы стимулирования продаж (возможные скидки, льготы постоянным покупателям).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Организация послепродажного (гарантийного) обслуживания клиентов.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Реклама (вид рекламного щита с использованием логотипа), способы её размещения.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Формирование общественного мнения о компании и ее товарах (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PR)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chemeClr val="accent3"/>
                </a:solidFill>
                <a:latin typeface="Mistral" pitchFamily="66" charset="0"/>
              </a:rPr>
              <a:t>Домашнее задание:</a:t>
            </a:r>
            <a:endParaRPr lang="ru-RU" sz="6000" b="1" i="1" dirty="0">
              <a:solidFill>
                <a:schemeClr val="accent3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  <a:latin typeface="Mistral" pitchFamily="66" charset="0"/>
              </a:rPr>
              <a:t>Лабораторно – практическая работа.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Составить бизнес – план для частного семейного предприятия.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04664"/>
            <a:ext cx="7890080" cy="5843736"/>
          </a:xfrm>
        </p:spPr>
        <p:txBody>
          <a:bodyPr/>
          <a:lstStyle/>
          <a:p>
            <a:endParaRPr lang="ru-RU" sz="4400" dirty="0" smtClean="0">
              <a:solidFill>
                <a:schemeClr val="accent1">
                  <a:lumMod val="75000"/>
                </a:schemeClr>
              </a:solidFill>
              <a:latin typeface="Mistral" pitchFamily="66" charset="0"/>
            </a:endParaRPr>
          </a:p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Предпринимательство</a:t>
            </a:r>
            <a:r>
              <a:rPr lang="ru-RU" sz="44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наиболее эффективный способ пополнения семейного бюджета.</a:t>
            </a:r>
          </a:p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Предпринимательство или бизнес (обществознание)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инициативная деятельность, связанная с получением прибыли.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Mistral" pitchFamily="66" charset="0"/>
              </a:rPr>
              <a:t>Каким бизнесом заняться?</a:t>
            </a:r>
            <a:endParaRPr lang="ru-RU" dirty="0">
              <a:solidFill>
                <a:schemeClr val="accent1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Занятию предпринимательством всегда предшествует разработка идеи бизнеса, или, другими словами, </a:t>
            </a:r>
            <a:r>
              <a:rPr lang="ru-RU" sz="5400" dirty="0" smtClean="0">
                <a:solidFill>
                  <a:schemeClr val="accent1"/>
                </a:solidFill>
                <a:latin typeface="Mistral" pitchFamily="66" charset="0"/>
              </a:rPr>
              <a:t>выбор инициативной деятельности.</a:t>
            </a:r>
            <a:endParaRPr lang="ru-RU" sz="5400" dirty="0">
              <a:solidFill>
                <a:schemeClr val="accent1"/>
              </a:solidFill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1"/>
                </a:solidFill>
                <a:latin typeface="Mistral" pitchFamily="66" charset="0"/>
              </a:rPr>
              <a:t>Факторы выбора инициативной деятельности:</a:t>
            </a:r>
            <a:endParaRPr lang="ru-RU" sz="4800" dirty="0">
              <a:solidFill>
                <a:schemeClr val="accent1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276872"/>
            <a:ext cx="7498080" cy="42595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Наличие денежных средств;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Знание и умение членов семьи;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Наличие транспорта и свободного времени;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Место проживания семьи.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7829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1"/>
                </a:solidFill>
                <a:latin typeface="Mistral" pitchFamily="66" charset="0"/>
              </a:rPr>
              <a:t>Семьи, проживающие в городе:</a:t>
            </a:r>
            <a:endParaRPr lang="ru-RU" sz="4400" dirty="0">
              <a:solidFill>
                <a:schemeClr val="accent1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96752"/>
            <a:ext cx="7498080" cy="237626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Организовать предприятие городского типа (мелкооптовая и розничная торговля);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Оказание бытовых, транспортных, юридических, образовательных, медицинских услуг.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3645024"/>
            <a:ext cx="7200800" cy="1440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Семьи , проживающие в сельской местности: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5157192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могут создать КФХ (крестьянское (фермерское) хозяйство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1"/>
                </a:solidFill>
                <a:latin typeface="Mistral" pitchFamily="66" charset="0"/>
              </a:rPr>
              <a:t>Семья, желающая организовать частный бизнес должна:</a:t>
            </a:r>
            <a:endParaRPr lang="ru-RU" sz="5400" dirty="0">
              <a:solidFill>
                <a:schemeClr val="accent1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420888"/>
            <a:ext cx="7498080" cy="403244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Изучить потребности местного населения на товары и услуги (спрос).</a:t>
            </a:r>
          </a:p>
          <a:p>
            <a:pPr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Неоценимую помощь при изучении спроса оказывает </a:t>
            </a:r>
            <a:r>
              <a:rPr lang="ru-RU" sz="6000" dirty="0" smtClean="0">
                <a:solidFill>
                  <a:srgbClr val="C00000"/>
                </a:solidFill>
                <a:latin typeface="Mistral" pitchFamily="66" charset="0"/>
              </a:rPr>
              <a:t>анализ собственного опыта.</a:t>
            </a:r>
          </a:p>
          <a:p>
            <a:pPr>
              <a:spcBef>
                <a:spcPts val="0"/>
              </a:spcBef>
              <a:buNone/>
            </a:pPr>
            <a:endParaRPr lang="ru-RU" sz="60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24744"/>
            <a:ext cx="7498080" cy="388843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Приступая к занятию предпринимательской деятельностью, следует помнить о </a:t>
            </a:r>
            <a:r>
              <a:rPr lang="ru-RU" sz="4300" dirty="0" smtClean="0">
                <a:solidFill>
                  <a:schemeClr val="accent3"/>
                </a:solidFill>
                <a:latin typeface="Mistral" pitchFamily="66" charset="0"/>
                <a:cs typeface="Times New Roman" pitchFamily="18" charset="0"/>
              </a:rPr>
              <a:t>необходимости соблюдения законодательства Российской Федерации.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отдельных случаях закон предусматривает получение платных лицензий, дающих право на проведение некоторых видов единоличного предпринимательства.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1"/>
                </a:solidFill>
                <a:latin typeface="Mistral" pitchFamily="66" charset="0"/>
              </a:rPr>
              <a:t>Какую выбрать организационно – правовую форму предприятия?</a:t>
            </a:r>
            <a:endParaRPr lang="ru-RU" sz="4400" dirty="0">
              <a:solidFill>
                <a:schemeClr val="accent1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rgbClr val="0070C0"/>
                </a:solidFill>
                <a:latin typeface="Mistral" pitchFamily="66" charset="0"/>
              </a:rPr>
              <a:t>Индивидуальное предприятие (ИП)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– самая простая и наиболее распространенная форма предприятия. Создатель и владелец ИП – один человек, несущий полную ответственность за деятельность своего предприятия и имеющий право на всю её прибыль. Данная форма предприятия в условиях действующей системы российского законодательства является наиболее эффективной для ведения малого бизнеса.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160</TotalTime>
  <Words>1042</Words>
  <Application>Microsoft Office PowerPoint</Application>
  <PresentationFormat>Экран (4:3)</PresentationFormat>
  <Paragraphs>131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Mistral</vt:lpstr>
      <vt:lpstr>Times New Roman</vt:lpstr>
      <vt:lpstr>Wingdings 3</vt:lpstr>
      <vt:lpstr>Легкий дым</vt:lpstr>
      <vt:lpstr>Технология ведения бизнеса</vt:lpstr>
      <vt:lpstr>Презентация PowerPoint</vt:lpstr>
      <vt:lpstr>Презентация PowerPoint</vt:lpstr>
      <vt:lpstr>Каким бизнесом заняться?</vt:lpstr>
      <vt:lpstr>Факторы выбора инициативной деятельности:</vt:lpstr>
      <vt:lpstr>Семьи, проживающие в городе:</vt:lpstr>
      <vt:lpstr>Семья, желающая организовать частный бизнес должна:</vt:lpstr>
      <vt:lpstr>Презентация PowerPoint</vt:lpstr>
      <vt:lpstr>Какую выбрать организационно – правовую форму предприятия?</vt:lpstr>
      <vt:lpstr>Презентация PowerPoint</vt:lpstr>
      <vt:lpstr>Презентация PowerPoint</vt:lpstr>
      <vt:lpstr>Презентация PowerPoint</vt:lpstr>
      <vt:lpstr>Как зарегистрировать предприятие?</vt:lpstr>
      <vt:lpstr>Для регистрации индивидуального предприятия необходимо:</vt:lpstr>
      <vt:lpstr>Список документов, необходимых для регистрации:</vt:lpstr>
      <vt:lpstr>Как планировать свой бизнес?</vt:lpstr>
      <vt:lpstr>Структура бизнес - плана</vt:lpstr>
      <vt:lpstr>Презентация PowerPoint</vt:lpstr>
      <vt:lpstr>3. Рынки сбыта.</vt:lpstr>
      <vt:lpstr>4. Конкуренция.</vt:lpstr>
      <vt:lpstr>5. План производства.</vt:lpstr>
      <vt:lpstr>6. Финансовый план.</vt:lpstr>
      <vt:lpstr>7. План маркетинга.</vt:lpstr>
      <vt:lpstr>Домашнее задание: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ведения бизнеса</dc:title>
  <dc:creator>777</dc:creator>
  <cp:lastModifiedBy>школа9</cp:lastModifiedBy>
  <cp:revision>18</cp:revision>
  <dcterms:created xsi:type="dcterms:W3CDTF">2016-04-24T18:38:02Z</dcterms:created>
  <dcterms:modified xsi:type="dcterms:W3CDTF">2021-01-11T09:50:50Z</dcterms:modified>
</cp:coreProperties>
</file>