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5" r:id="rId4"/>
    <p:sldId id="259" r:id="rId5"/>
    <p:sldId id="258" r:id="rId6"/>
    <p:sldId id="271" r:id="rId7"/>
    <p:sldId id="260" r:id="rId8"/>
    <p:sldId id="261" r:id="rId9"/>
    <p:sldId id="264" r:id="rId10"/>
    <p:sldId id="262" r:id="rId11"/>
    <p:sldId id="263" r:id="rId12"/>
    <p:sldId id="266" r:id="rId13"/>
    <p:sldId id="269" r:id="rId14"/>
    <p:sldId id="270" r:id="rId15"/>
    <p:sldId id="272" r:id="rId16"/>
    <p:sldId id="273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0CA1F-4BD1-40F2-A27F-9E8DF0E4F71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8099DC-C628-4CD7-88A4-8177CD3754B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Словесные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03F52-A4C6-48C2-9061-BFFF16D6F56A}" type="parTrans" cxnId="{E4F7B100-4984-4241-84A6-ACDED701D608}">
      <dgm:prSet/>
      <dgm:spPr/>
      <dgm:t>
        <a:bodyPr/>
        <a:lstStyle/>
        <a:p>
          <a:endParaRPr lang="ru-RU"/>
        </a:p>
      </dgm:t>
    </dgm:pt>
    <dgm:pt modelId="{41F09195-1422-4FDB-8A32-B730B6347EA3}" type="sibTrans" cxnId="{E4F7B100-4984-4241-84A6-ACDED701D608}">
      <dgm:prSet/>
      <dgm:spPr/>
      <dgm:t>
        <a:bodyPr/>
        <a:lstStyle/>
        <a:p>
          <a:endParaRPr lang="ru-RU"/>
        </a:p>
      </dgm:t>
    </dgm:pt>
    <dgm:pt modelId="{B28D24EF-2E51-4502-888F-69438470367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Ситуационные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459C0-35CB-4419-82AC-94EF41D51433}" type="parTrans" cxnId="{E7E6870B-D3EF-4E92-92BD-9F8E4B2AB2D8}">
      <dgm:prSet/>
      <dgm:spPr/>
      <dgm:t>
        <a:bodyPr/>
        <a:lstStyle/>
        <a:p>
          <a:endParaRPr lang="ru-RU"/>
        </a:p>
      </dgm:t>
    </dgm:pt>
    <dgm:pt modelId="{F01D982E-9B47-4ABE-8D8C-D71F1AE0631B}" type="sibTrans" cxnId="{E7E6870B-D3EF-4E92-92BD-9F8E4B2AB2D8}">
      <dgm:prSet/>
      <dgm:spPr/>
      <dgm:t>
        <a:bodyPr/>
        <a:lstStyle/>
        <a:p>
          <a:endParaRPr lang="ru-RU"/>
        </a:p>
      </dgm:t>
    </dgm:pt>
    <dgm:pt modelId="{5697D8E8-31CF-4AB1-9BBA-6025FDD0F55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Поведенческие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6E1DE-355C-4D86-9145-C845C5A98C9A}" type="parTrans" cxnId="{79B21ADD-0D7B-4D73-AF6E-38DD0E63B789}">
      <dgm:prSet/>
      <dgm:spPr/>
      <dgm:t>
        <a:bodyPr/>
        <a:lstStyle/>
        <a:p>
          <a:endParaRPr lang="ru-RU"/>
        </a:p>
      </dgm:t>
    </dgm:pt>
    <dgm:pt modelId="{872CF365-D2EF-4E32-89B8-F4153D7D1598}" type="sibTrans" cxnId="{79B21ADD-0D7B-4D73-AF6E-38DD0E63B789}">
      <dgm:prSet/>
      <dgm:spPr/>
      <dgm:t>
        <a:bodyPr/>
        <a:lstStyle/>
        <a:p>
          <a:endParaRPr lang="ru-RU"/>
        </a:p>
      </dgm:t>
    </dgm:pt>
    <dgm:pt modelId="{2D5FC226-0628-47AF-85F8-F526F7C04B77}" type="pres">
      <dgm:prSet presAssocID="{C8D0CA1F-4BD1-40F2-A27F-9E8DF0E4F7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5A965-D74B-49AE-BA1B-CF280C18D2A5}" type="pres">
      <dgm:prSet presAssocID="{1A8099DC-C628-4CD7-88A4-8177CD3754B4}" presName="node" presStyleLbl="node1" presStyleIdx="0" presStyleCnt="3" custLinFactNeighborX="-5069" custLinFactNeighborY="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7A13C-63BD-40FE-AF2E-5A0EB23F795E}" type="pres">
      <dgm:prSet presAssocID="{41F09195-1422-4FDB-8A32-B730B6347EA3}" presName="sibTrans" presStyleCnt="0"/>
      <dgm:spPr/>
      <dgm:t>
        <a:bodyPr/>
        <a:lstStyle/>
        <a:p>
          <a:endParaRPr lang="ru-RU"/>
        </a:p>
      </dgm:t>
    </dgm:pt>
    <dgm:pt modelId="{0D34F29D-D2D7-425D-B013-27B29040948D}" type="pres">
      <dgm:prSet presAssocID="{B28D24EF-2E51-4502-888F-694384703676}" presName="node" presStyleLbl="node1" presStyleIdx="1" presStyleCnt="3" custLinFactNeighborX="8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6CAC7-43F8-4654-89C7-0B8927D0FDCE}" type="pres">
      <dgm:prSet presAssocID="{F01D982E-9B47-4ABE-8D8C-D71F1AE0631B}" presName="sibTrans" presStyleCnt="0"/>
      <dgm:spPr/>
      <dgm:t>
        <a:bodyPr/>
        <a:lstStyle/>
        <a:p>
          <a:endParaRPr lang="ru-RU"/>
        </a:p>
      </dgm:t>
    </dgm:pt>
    <dgm:pt modelId="{FFEE3DCA-6D0A-482A-BAB8-430ACA1BA520}" type="pres">
      <dgm:prSet presAssocID="{5697D8E8-31CF-4AB1-9BBA-6025FDD0F55F}" presName="node" presStyleLbl="node1" presStyleIdx="2" presStyleCnt="3" custLinFactNeighborX="4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B21ADD-0D7B-4D73-AF6E-38DD0E63B789}" srcId="{C8D0CA1F-4BD1-40F2-A27F-9E8DF0E4F713}" destId="{5697D8E8-31CF-4AB1-9BBA-6025FDD0F55F}" srcOrd="2" destOrd="0" parTransId="{AF26E1DE-355C-4D86-9145-C845C5A98C9A}" sibTransId="{872CF365-D2EF-4E32-89B8-F4153D7D1598}"/>
    <dgm:cxn modelId="{499C364F-4401-4672-A7C5-96FF0CD9B3CF}" type="presOf" srcId="{B28D24EF-2E51-4502-888F-694384703676}" destId="{0D34F29D-D2D7-425D-B013-27B29040948D}" srcOrd="0" destOrd="0" presId="urn:microsoft.com/office/officeart/2005/8/layout/default"/>
    <dgm:cxn modelId="{677881CB-AA06-4796-885D-5CC8A149E8D2}" type="presOf" srcId="{5697D8E8-31CF-4AB1-9BBA-6025FDD0F55F}" destId="{FFEE3DCA-6D0A-482A-BAB8-430ACA1BA520}" srcOrd="0" destOrd="0" presId="urn:microsoft.com/office/officeart/2005/8/layout/default"/>
    <dgm:cxn modelId="{2979317A-ECED-478C-A1E4-33F2B11242BB}" type="presOf" srcId="{1A8099DC-C628-4CD7-88A4-8177CD3754B4}" destId="{0245A965-D74B-49AE-BA1B-CF280C18D2A5}" srcOrd="0" destOrd="0" presId="urn:microsoft.com/office/officeart/2005/8/layout/default"/>
    <dgm:cxn modelId="{3D1F076F-B271-4E6C-997F-ECCA676A0DE3}" type="presOf" srcId="{C8D0CA1F-4BD1-40F2-A27F-9E8DF0E4F713}" destId="{2D5FC226-0628-47AF-85F8-F526F7C04B77}" srcOrd="0" destOrd="0" presId="urn:microsoft.com/office/officeart/2005/8/layout/default"/>
    <dgm:cxn modelId="{E4F7B100-4984-4241-84A6-ACDED701D608}" srcId="{C8D0CA1F-4BD1-40F2-A27F-9E8DF0E4F713}" destId="{1A8099DC-C628-4CD7-88A4-8177CD3754B4}" srcOrd="0" destOrd="0" parTransId="{AF403F52-A4C6-48C2-9061-BFFF16D6F56A}" sibTransId="{41F09195-1422-4FDB-8A32-B730B6347EA3}"/>
    <dgm:cxn modelId="{E7E6870B-D3EF-4E92-92BD-9F8E4B2AB2D8}" srcId="{C8D0CA1F-4BD1-40F2-A27F-9E8DF0E4F713}" destId="{B28D24EF-2E51-4502-888F-694384703676}" srcOrd="1" destOrd="0" parTransId="{0E1459C0-35CB-4419-82AC-94EF41D51433}" sibTransId="{F01D982E-9B47-4ABE-8D8C-D71F1AE0631B}"/>
    <dgm:cxn modelId="{1ECD9D86-1A78-4E84-B9DA-3255E4F04235}" type="presParOf" srcId="{2D5FC226-0628-47AF-85F8-F526F7C04B77}" destId="{0245A965-D74B-49AE-BA1B-CF280C18D2A5}" srcOrd="0" destOrd="0" presId="urn:microsoft.com/office/officeart/2005/8/layout/default"/>
    <dgm:cxn modelId="{B3D552FB-53E2-471A-A704-0365C45314B1}" type="presParOf" srcId="{2D5FC226-0628-47AF-85F8-F526F7C04B77}" destId="{10C7A13C-63BD-40FE-AF2E-5A0EB23F795E}" srcOrd="1" destOrd="0" presId="urn:microsoft.com/office/officeart/2005/8/layout/default"/>
    <dgm:cxn modelId="{F155F322-8A49-4C9A-A1DF-51BEEF392935}" type="presParOf" srcId="{2D5FC226-0628-47AF-85F8-F526F7C04B77}" destId="{0D34F29D-D2D7-425D-B013-27B29040948D}" srcOrd="2" destOrd="0" presId="urn:microsoft.com/office/officeart/2005/8/layout/default"/>
    <dgm:cxn modelId="{3C10E807-837F-4EF1-BBF1-BED9CAE3BCDE}" type="presParOf" srcId="{2D5FC226-0628-47AF-85F8-F526F7C04B77}" destId="{BA86CAC7-43F8-4654-89C7-0B8927D0FDCE}" srcOrd="3" destOrd="0" presId="urn:microsoft.com/office/officeart/2005/8/layout/default"/>
    <dgm:cxn modelId="{93E79C80-7691-4D83-BE34-E526BCEB9F02}" type="presParOf" srcId="{2D5FC226-0628-47AF-85F8-F526F7C04B77}" destId="{FFEE3DCA-6D0A-482A-BAB8-430ACA1BA52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5A965-D74B-49AE-BA1B-CF280C18D2A5}">
      <dsp:nvSpPr>
        <dsp:cNvPr id="0" name=""/>
        <dsp:cNvSpPr/>
      </dsp:nvSpPr>
      <dsp:spPr>
        <a:xfrm>
          <a:off x="1479171" y="12707"/>
          <a:ext cx="3650541" cy="21903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Словесные 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9171" y="12707"/>
        <a:ext cx="3650541" cy="2190324"/>
      </dsp:txXfrm>
    </dsp:sp>
    <dsp:sp modelId="{0D34F29D-D2D7-425D-B013-27B29040948D}">
      <dsp:nvSpPr>
        <dsp:cNvPr id="0" name=""/>
        <dsp:cNvSpPr/>
      </dsp:nvSpPr>
      <dsp:spPr>
        <a:xfrm>
          <a:off x="5984596" y="1821"/>
          <a:ext cx="3650541" cy="2190324"/>
        </a:xfrm>
        <a:prstGeom prst="rect">
          <a:avLst/>
        </a:prstGeom>
        <a:gradFill rotWithShape="0">
          <a:gsLst>
            <a:gs pos="0">
              <a:schemeClr val="accent5">
                <a:hueOff val="-515611"/>
                <a:satOff val="-6008"/>
                <a:lumOff val="-1079"/>
                <a:alphaOff val="0"/>
                <a:lumMod val="95000"/>
              </a:schemeClr>
            </a:gs>
            <a:gs pos="100000">
              <a:schemeClr val="accent5">
                <a:hueOff val="-515611"/>
                <a:satOff val="-6008"/>
                <a:lumOff val="-107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Ситуационные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4596" y="1821"/>
        <a:ext cx="3650541" cy="2190324"/>
      </dsp:txXfrm>
    </dsp:sp>
    <dsp:sp modelId="{FFEE3DCA-6D0A-482A-BAB8-430ACA1BA520}">
      <dsp:nvSpPr>
        <dsp:cNvPr id="0" name=""/>
        <dsp:cNvSpPr/>
      </dsp:nvSpPr>
      <dsp:spPr>
        <a:xfrm>
          <a:off x="3824425" y="2557200"/>
          <a:ext cx="3650541" cy="2190324"/>
        </a:xfrm>
        <a:prstGeom prst="rect">
          <a:avLst/>
        </a:prstGeom>
        <a:gradFill rotWithShape="0">
          <a:gsLst>
            <a:gs pos="0">
              <a:schemeClr val="accent5">
                <a:hueOff val="-1031223"/>
                <a:satOff val="-12017"/>
                <a:lumOff val="-2158"/>
                <a:alphaOff val="0"/>
                <a:lumMod val="95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Поведенческие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4425" y="2557200"/>
        <a:ext cx="3650541" cy="2190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FAF134-2989-444F-8562-C94AA9CC34BA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262AE9-B270-43C1-ADB1-FD06B2D930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1643063"/>
            <a:ext cx="11226800" cy="2387600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поведение детей и подростков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и поведенческие ключи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0500" y="885825"/>
            <a:ext cx="12001500" cy="43513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Тоскливое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Капризность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эгоцентрическая направленность на свои страдания, слезливость.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неоправданно рискованным поступкам.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грусть, уныние, угнетенность, мрачная угрюмость, злобность,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недовольства, безразличное отношение к себе, окружающим, чувство «бесчувствия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отсутствие желания ухаживать за собой.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Мотивированная и немотивированная тревога.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езвозмездная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вещей, имеющих для человека высокую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алаживание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с непримиримыми до этого дня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занятий, потеря интереса к привычным для ребенка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тстранение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друзей и семьи- частое уединение, проявление замкнутости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угрюмости.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-13561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ключи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98370" y="815546"/>
            <a:ext cx="8534401" cy="5916589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 (не имеет друзей или имеет только одного друга), чувствует себя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отверженным.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нестабильном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Ощущает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жертвой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насилия.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Предпринимал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попытку суицида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ранее.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самоубийству вследствие того, что оно совершалось кем -то из друзей, знакомых или членов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тяжелую потерю (смерть кого-то из близких, развод родителей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проблемы с законом.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хроническая прогрессирующая болезнь.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настроен по отношению к себе.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13-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481"/>
            <a:ext cx="3385456" cy="4389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1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192"/>
            <a:ext cx="10515600" cy="1235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выявлены суицидальные наклонности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329267"/>
            <a:ext cx="10515600" cy="4157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выслушайте  имеющего суицидальные намерения подростка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Оцените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серьезность намерений и чувств ребенка.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Оцените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глубину эмоционального кризиса.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не давно находившийся в состоянии депрессии, вдруг начинает бурную, неустанную деятельность. Такое поведение также может служить основанием для тревоги.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Внимательно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отнеситесь ко всем, даже самым незначительным обидам и жалобам. Не пренебрегайте ничем из сказанного.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бойтесь прямо спросить, не думают ли он или она о самоубийстве.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Постарайтесь акцентировать внимание ребенка на позитивных моментах жизни.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Придайте уверенность ребенку, объясните ему, что вместе вы справитесь со всеми трудностями и проблемами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7"/>
          <p:cNvSpPr>
            <a:spLocks noChangeArrowheads="1"/>
          </p:cNvSpPr>
          <p:nvPr/>
        </p:nvSpPr>
        <p:spPr bwMode="auto">
          <a:xfrm>
            <a:off x="2286000" y="381001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660066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660066"/>
                </a:solidFill>
                <a:latin typeface="Times New Roman" panose="02020603050405020304" pitchFamily="18" charset="0"/>
              </a:rPr>
            </a:br>
            <a:endParaRPr lang="ru-RU" altLang="ru-RU" sz="1800">
              <a:latin typeface="Tahoma" panose="020B0604030504040204" pitchFamily="34" charset="0"/>
            </a:endParaRPr>
          </a:p>
        </p:txBody>
      </p:sp>
      <p:pic>
        <p:nvPicPr>
          <p:cNvPr id="18435" name="Picture 4" descr="51c34ff459a45fa8a3bb5e2123d_p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 r="5769"/>
          <a:stretch>
            <a:fillRect/>
          </a:stretch>
        </p:blipFill>
        <p:spPr bwMode="auto">
          <a:xfrm>
            <a:off x="8232775" y="1884892"/>
            <a:ext cx="35274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228600" y="1254711"/>
            <a:ext cx="784860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и доверительные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ребёнком,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наладить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комфортный психологический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умения адекватно реагировать на конфликтные и стрессовые ситуации и выходить из них;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самооценку ребёнка;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общаться со сверстниками,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поддерживать дружеские связи;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 ребенке способность с раннего детства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делиться родителями не только своими победами, но и переживаниями, страхами и тревогами.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sz="2400" b="1" dirty="0" smtClean="0">
              <a:solidFill>
                <a:srgbClr val="6600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latin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предотвращения беды нужно: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7"/>
          <p:cNvSpPr>
            <a:spLocks noChangeArrowheads="1"/>
          </p:cNvSpPr>
          <p:nvPr/>
        </p:nvSpPr>
        <p:spPr bwMode="auto">
          <a:xfrm>
            <a:off x="677333" y="330201"/>
            <a:ext cx="105494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предотвращения беды нужно:</a:t>
            </a:r>
            <a:endParaRPr lang="ru-RU" altLang="ru-RU" sz="4400" dirty="0">
              <a:latin typeface="Tahoma" panose="020B0604030504040204" pitchFamily="34" charset="0"/>
            </a:endParaRPr>
          </a:p>
        </p:txBody>
      </p:sp>
      <p:pic>
        <p:nvPicPr>
          <p:cNvPr id="19459" name="Picture 2" descr="C:\Users\Admin\Pictures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r="10973"/>
          <a:stretch>
            <a:fillRect/>
          </a:stretch>
        </p:blipFill>
        <p:spPr bwMode="auto">
          <a:xfrm>
            <a:off x="-87085" y="1578429"/>
            <a:ext cx="3964479" cy="3742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4008022" y="1578429"/>
            <a:ext cx="776790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режим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отдыха, избегая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умственного 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переутомления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просмотр сцен насилия и жестокости по  телевизору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 ребенка строить реальные жизненные цели и стремиться к ним;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у ребёнка отрицательное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отношение к  суициду (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антисуицидальный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фактор);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любить своего подрастающего ребенка, быть внимательными и,  что особенно важно, деликатными с ним.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Антисуицидальные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371" y="1020763"/>
            <a:ext cx="11734800" cy="37689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эмоциональная привязанность к значимым родным и близким;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выраженное чувство долга, обязательность;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концентрация внимания на состоянии собственного здоровья, боязнь причинения себе физического ущерба;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учет общественного мнения и избегание осуждения со стороны окружающих,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(осуждение) суицидальных моделей поведения, уровень религиозности и боязнь греха самоубийства;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убеждения о неиспользованных жизненных возможностях;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наличие жизненных, творческих, семейных и других планов, замыслов;</a:t>
            </a:r>
          </a:p>
          <a:p>
            <a:endParaRPr lang="ru-RU" dirty="0"/>
          </a:p>
        </p:txBody>
      </p:sp>
      <p:pic>
        <p:nvPicPr>
          <p:cNvPr id="4" name="Picture 3" descr="C:\Users\Admin\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4680856"/>
            <a:ext cx="4354285" cy="21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8346"/>
            <a:ext cx="10515600" cy="777171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Антисуицидальные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135517"/>
            <a:ext cx="10515600" cy="426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наличие духовных, нравственных и эстетических критериев в мышлении;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психологическая гибкость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компенсировать негативные личные переживания, использовать методы снятия психической напряженности.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наличие актуальных жизненных ценностей;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проявление интереса к жизни;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планирование своего ближайшего будущего и перспектив жизни;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негативная проекция своего внешнего вида после самоубийства.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5749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50" y="1423988"/>
            <a:ext cx="62484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осознанный акт устранения из жизни под воздействием  острых психотравмирующих ситуаций, при котором собственная жизни теряет для человека смысл.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 комплекс действий, направленных на осмысленное осуществление стремления уйти из жизни, иными словами совершение самоубийства (мысли, намерения, высказывания, угрозы, попытки, покушения</a:t>
            </a:r>
            <a:r>
              <a:rPr lang="ru-RU" dirty="0"/>
              <a:t>).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pbs.twimg.com/media/EIMO0-QXsAE1B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47" y="1902147"/>
            <a:ext cx="5073503" cy="3395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детского и подросткового суицида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боли, страдания …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осознания, понимания …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декораций» - там лучше …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… </a:t>
            </a:r>
          </a:p>
          <a:p>
            <a:endParaRPr lang="ru-RU" dirty="0"/>
          </a:p>
        </p:txBody>
      </p:sp>
      <p:pic>
        <p:nvPicPr>
          <p:cNvPr id="2050" name="Picture 2" descr="https://cdn.readovka.ru/n/117337/1200x630/009e2d40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4" y="2372085"/>
            <a:ext cx="3487180" cy="236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hopehouse.org.za/wp-content/uploads/2016/06/5305084_ml-940x400-500x383@2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443" y="2094873"/>
            <a:ext cx="3288958" cy="2519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черты суицидального поведения детей и подростков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адекватная оценка последствий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аутоагрессивных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Несерьезность, мимолетность и незначительность, с точки зрения взрослых, мотивов, которыми дети объясняют попытки самоубийства.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взаимосвязи попыток самоубийств детей и подростков с отклоняющимся поведением: побегами из дома, прогулами школьных занятий, ранним курением, мелкими правонарушениями, конфликтами с родителями, алкоголизацией, наркотизацией, сексуальными эксцессами и т.д.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и подростковом возрасте возникновению суицидального поведения способствуют депрессивные состояния, которые проявляются иначе, чем у взрослых.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0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46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суицидального поведения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1471" y="1570264"/>
            <a:ext cx="8143058" cy="528773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детско-родительских отношений (отсутствие теплых и доверительных взаимоотношений, неблагополучие в семье, развод, ссоры родителей и т.п.);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значимого близкого человека;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с педагогами и друзьями;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самооценка, трудности самоопределения, комплекс неполноценности;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Незрелость личности;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нарушения и пограничные состояния;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Пережитые насильственные действия;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static.mk.ru/upload/entities/2019/02/12/17/articles/detailPicture/eb/c7/bc/4f/d9563f5b5a020c95696d1f95424c4f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8" y="1575539"/>
            <a:ext cx="3626492" cy="48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99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суицидального поведения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86325" y="1470554"/>
            <a:ext cx="7086600" cy="5139795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Прессинг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половая жизнь, приводящая к ранним разочарованиям;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Несформированное понимание смерти;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негативного отношения с самоубийству в сознании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фанатов после смерти кумира (могут носить массовый характер).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Саморазрушающее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(алкоголизм, наркомания и т.п.);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депрессивный фон личности подростка;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суицида в сети Интернет;</a:t>
            </a:r>
          </a:p>
          <a:p>
            <a:endParaRPr lang="ru-RU" dirty="0"/>
          </a:p>
        </p:txBody>
      </p:sp>
      <p:pic>
        <p:nvPicPr>
          <p:cNvPr id="3074" name="Picture 2" descr="http://inlosinopetrovsk.ru/upload/page/147/85147_picture_722114000b3d1762213eb48026614b995d769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7" y="4591050"/>
            <a:ext cx="4229098" cy="21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ytimg.com/vi/SaxBEZd6jqA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7" y="1663964"/>
            <a:ext cx="422486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суицидального  поведения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8600" y="923925"/>
            <a:ext cx="11125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1.Переживание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одиночества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отчужденности и непонимания.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Действительная или мнимая утрата любви родителей.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Переживания, связанные со смертью, разводом или уходом родителей из семьи.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Чувство вины, стыда, оскорбленного самолюбия.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Боязнь позора, насмешек или унижения.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Страх наказания.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Любовные неудачи, беременность.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Чувство мести, злобы, протеста.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Желание привлечь к себе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вызвать сочувствие, избежать неприятных последствий, уйти от трудной ситуации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Чувство безнадежности.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Множественные проблемы, все глобальные и неразрешимые.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Желание наказать обидчика. </a:t>
            </a:r>
          </a:p>
        </p:txBody>
      </p:sp>
    </p:spTree>
    <p:extLst>
      <p:ext uri="{BB962C8B-B14F-4D97-AF65-F5344CB8AC3E}">
        <p14:creationId xmlns:p14="http://schemas.microsoft.com/office/powerpoint/2010/main" val="31526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суицидальных намерений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6723652"/>
              </p:ext>
            </p:extLst>
          </p:nvPr>
        </p:nvGraphicFramePr>
        <p:xfrm>
          <a:off x="359229" y="1825625"/>
          <a:ext cx="10994571" cy="474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6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ключи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230" y="1230086"/>
            <a:ext cx="8360228" cy="5742213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косвенные сообщения о суицидальных намерениях: «Хочу умереть!», «Ты меня больше не увидишь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и т.п.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Шутки, иронические высказывания о желании умереть, о бессмысленности жизни («Никто из жизни еще живым не уходил!»).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вопросами смерти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беспомощности и зависимости от других («Если с ней что-то случиться, то я не выживу, а пойду вслед за ней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Самообвинения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(«Я ничтожество! Ничего из себя не представляю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конкретном плане суицида («Я принял решение. Это будет сегодня, когда предки уедут на свою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дачу»)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458" y="1027906"/>
            <a:ext cx="3254136" cy="2451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9816"/>
          <a:stretch/>
        </p:blipFill>
        <p:spPr>
          <a:xfrm>
            <a:off x="9128397" y="3776288"/>
            <a:ext cx="2436257" cy="30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313</TotalTime>
  <Words>958</Words>
  <Application>Microsoft Office PowerPoint</Application>
  <PresentationFormat>Произвольный</PresentationFormat>
  <Paragraphs>118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Суицидальное поведение детей и подростков</vt:lpstr>
      <vt:lpstr>Определение</vt:lpstr>
      <vt:lpstr>Основные цели детского и подросткового суицида</vt:lpstr>
      <vt:lpstr>Характерные черты суицидального поведения детей и подростков</vt:lpstr>
      <vt:lpstr>Причины суицидального поведения</vt:lpstr>
      <vt:lpstr>Причины суицидального поведения</vt:lpstr>
      <vt:lpstr>Мотивы суицидального  поведения</vt:lpstr>
      <vt:lpstr>Признаки суицидальных намерений</vt:lpstr>
      <vt:lpstr>Словесные ключи  </vt:lpstr>
      <vt:lpstr>Внешние и поведенческие ключи</vt:lpstr>
      <vt:lpstr>Ситуационные ключи</vt:lpstr>
      <vt:lpstr>Если выявлены суицидальные наклонности:</vt:lpstr>
      <vt:lpstr>Для предотвращения беды нужно:</vt:lpstr>
      <vt:lpstr>Презентация PowerPoint</vt:lpstr>
      <vt:lpstr>Антисуицидальные факторы:</vt:lpstr>
      <vt:lpstr>Антисуицидальные факторы: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Суицидальное поведение детей и подростков</dc:title>
  <dc:creator>Windows User</dc:creator>
  <cp:lastModifiedBy>User</cp:lastModifiedBy>
  <cp:revision>29</cp:revision>
  <dcterms:created xsi:type="dcterms:W3CDTF">2019-12-09T07:05:27Z</dcterms:created>
  <dcterms:modified xsi:type="dcterms:W3CDTF">2023-03-15T16:31:21Z</dcterms:modified>
</cp:coreProperties>
</file>