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819" r:id="rId12"/>
    <p:sldMasterId id="2147483833" r:id="rId13"/>
  </p:sldMasterIdLst>
  <p:sldIdLst>
    <p:sldId id="256" r:id="rId14"/>
    <p:sldId id="283" r:id="rId15"/>
    <p:sldId id="258" r:id="rId16"/>
    <p:sldId id="259" r:id="rId17"/>
    <p:sldId id="260" r:id="rId18"/>
    <p:sldId id="261" r:id="rId19"/>
    <p:sldId id="263" r:id="rId20"/>
    <p:sldId id="285" r:id="rId21"/>
    <p:sldId id="286" r:id="rId22"/>
    <p:sldId id="264" r:id="rId23"/>
    <p:sldId id="271" r:id="rId24"/>
    <p:sldId id="267" r:id="rId25"/>
    <p:sldId id="269" r:id="rId26"/>
    <p:sldId id="270" r:id="rId27"/>
    <p:sldId id="272" r:id="rId28"/>
    <p:sldId id="273" r:id="rId29"/>
    <p:sldId id="274" r:id="rId30"/>
    <p:sldId id="275" r:id="rId31"/>
    <p:sldId id="282" r:id="rId32"/>
    <p:sldId id="276" r:id="rId33"/>
    <p:sldId id="288" r:id="rId34"/>
    <p:sldId id="280" r:id="rId35"/>
    <p:sldId id="277" r:id="rId36"/>
    <p:sldId id="278" r:id="rId37"/>
    <p:sldId id="27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CDF72DEE-B4BF-4DED-973A-B22F4E5CE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329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786B7-8B63-4F48-A4F6-549A59352C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07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11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5" y="762011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0C89-CE96-49C4-B368-1CBD517B987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972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4717074" y="5345124"/>
            <a:ext cx="4426926" cy="1512887"/>
            <a:chOff x="2971" y="3367"/>
            <a:chExt cx="2789" cy="953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1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1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102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7102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7103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A58E5A-1BB7-4643-AF3D-EBE1F14F25A7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/>
      <p:bldP spid="17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B4025-2B59-44CE-A75E-9C7764659A2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42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53E-DFA2-414A-98BC-D3260B87923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27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CF047-C2EC-4292-B77D-6C0D19FD276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204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FAF2-CB92-4667-96E5-A04A9D815C3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214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F48B-5FF6-4BEA-9A31-E999271C9D2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41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1315-C3E0-4F7B-B364-5E154F61216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687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67482-18A8-4073-ACED-9941509D2F12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39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8958B-41AA-40B4-B118-8F720A16174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6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83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83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2D237-BC5F-4CCE-A3E5-BF7BFFEC1DC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45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72AD0-6A2B-4754-878F-965A854D2037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09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5" y="277813"/>
            <a:ext cx="6031523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B1C0-0809-4CC6-96A5-B4DC2BB0F6E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85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4717074" y="5345120"/>
            <a:ext cx="4426926" cy="1512887"/>
            <a:chOff x="2971" y="3367"/>
            <a:chExt cx="2789" cy="953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1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1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102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7102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7103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A58E5A-1BB7-4643-AF3D-EBE1F14F25A7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/>
      <p:bldP spid="17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B4025-2B59-44CE-A75E-9C7764659A2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66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53E-DFA2-414A-98BC-D3260B87923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367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CF047-C2EC-4292-B77D-6C0D19FD276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31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FAF2-CB92-4667-96E5-A04A9D815C3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925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F48B-5FF6-4BEA-9A31-E999271C9D2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047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1315-C3E0-4F7B-B364-5E154F61216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48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67482-18A8-4073-ACED-9941509D2F12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CDF72DEE-B4BF-4DED-973A-B22F4E5CE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144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8958B-41AA-40B4-B118-8F720A16174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801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72AD0-6A2B-4754-878F-965A854D2037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252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77813"/>
            <a:ext cx="6031523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B1C0-0809-4CC6-96A5-B4DC2BB0F6E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327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5360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60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60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60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3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1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1797FC9-7A36-445C-B05B-3C5B562E74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7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8FECE-04D9-402D-8597-B8169B089A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634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61BD9-F59C-4F24-98AB-B10E387A62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2119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1AE2-BAF4-41B5-972F-411B0C3ACB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83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88EF1-959F-4992-848C-71D77A10EC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758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65E45-A47D-49FA-A734-4A2F51E447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2536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616EB-3C23-489F-824C-DCF047EF61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64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96CA1-25A1-4909-BD45-4399B029E4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9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6AAC0-C052-41AC-8224-5112971D8B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204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01DA5-0D11-4CDC-BD83-4DA48374BD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663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60F61-F469-41C2-B921-F084587577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122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2DA5-B668-43F5-B239-154AD17D1C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4467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F82A9A-9374-457F-8341-CFA66FFF44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723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983F57-578E-4D9A-8523-6AC2702D5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808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67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076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033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1D90-EE1E-4553-B8F0-C25803F9A72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06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73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222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752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726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513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4710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982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2941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9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79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79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33E58-DF64-4F04-BE4F-1C3C9B08DF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532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136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2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85EF8-5493-4E8F-A228-B77535C0C4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5BA6-8936-40AD-A6A1-3ABD55329C2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9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0275-5B31-4D65-A4D5-A1EA7AEB55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04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12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AEC20-9399-4870-B6C9-0914C901445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96CA1-25A1-4909-BD45-4399B029E4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59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4917-364B-4659-A70C-AF3ED666C9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786B7-8B63-4F48-A4F6-549A59352C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79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79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2D237-BC5F-4CCE-A3E5-BF7BFFEC1DC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46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CDF72DEE-B4BF-4DED-973A-B22F4E5CE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42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96CA1-25A1-4909-BD45-4399B029E4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1D90-EE1E-4553-B8F0-C25803F9A72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9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71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71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33E58-DF64-4F04-BE4F-1C3C9B08DF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7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85EF8-5493-4E8F-A228-B77535C0C4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7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5BA6-8936-40AD-A6A1-3ABD55329C2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49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0275-5B31-4D65-A4D5-A1EA7AEB55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1D90-EE1E-4553-B8F0-C25803F9A72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56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12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AEC20-9399-4870-B6C9-0914C901445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01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4917-364B-4659-A70C-AF3ED666C9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3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786B7-8B63-4F48-A4F6-549A59352C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45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71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71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2D237-BC5F-4CCE-A3E5-BF7BFFEC1DC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41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35" y="0"/>
            <a:ext cx="9148397" cy="6851650"/>
            <a:chOff x="1" y="0"/>
            <a:chExt cx="5763" cy="4316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29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9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9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9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9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29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34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9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298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298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665843-AC97-4AB8-9C94-3E9F3EE9981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3" grpId="0"/>
      <p:bldP spid="8298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29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502DC-C5DE-458A-AD60-B05C95CBB9D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94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F0F6B-854C-49DD-8F77-698E37AF6A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63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6D14-7E9F-46C3-9126-765BE8B256D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7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87CA-A8A9-420D-A152-C8E82DEB7A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83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B4280-B27E-4E91-AAEB-3B7E4A6B93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83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83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33E58-DF64-4F04-BE4F-1C3C9B08DF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8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98D44-E233-4C01-9930-EC02201EE7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46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12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58D72-BF1C-4DCD-BB50-B940176405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23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5B9AD-8F17-4F44-8B76-AF4C40734D0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8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FF92-25B7-40E6-8060-1274D4A621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5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7813"/>
            <a:ext cx="6031523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7EC7F-052E-487E-8350-5473C8D06D8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7C6006-356D-45E4-B6C4-8A520D8F36B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18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604200A0-BED0-42F0-8381-B2550BD284F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63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27A8-7277-4CF7-AFDD-2DCC7423777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62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A0E2B-E281-4CE1-B410-4FA288C1FB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4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63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63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1606-CA45-4700-9676-8CC263617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85EF8-5493-4E8F-A228-B77535C0C4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69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5C64-0364-4335-9199-978B729B4B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50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38D3-3BE9-48AA-8397-08741FB7BC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03BB-AF59-480D-B2A0-B5B655FB0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92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11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D413-4D6D-4DCC-9A11-04A2DB3012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92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DF65-68A0-4841-8F67-C6F97CA4B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5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7A85-823B-416E-AE57-CD6FA3A8462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74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63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63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0C89-CE96-49C4-B368-1CBD517B987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92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604200A0-BED0-42F0-8381-B2550BD284F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75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27A8-7277-4CF7-AFDD-2DCC7423777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04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A0E2B-E281-4CE1-B410-4FA288C1FB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4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5BA6-8936-40AD-A6A1-3ABD55329C2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4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53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53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1606-CA45-4700-9676-8CC263617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6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9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9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5C64-0364-4335-9199-978B729B4B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0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38D3-3BE9-48AA-8397-08741FB7BC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1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03BB-AF59-480D-B2A0-B5B655FB0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14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10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D413-4D6D-4DCC-9A11-04A2DB3012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2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DF65-68A0-4841-8F67-C6F97CA4B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04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7A85-823B-416E-AE57-CD6FA3A8462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38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53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53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0C89-CE96-49C4-B368-1CBD517B987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4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604200A0-BED0-42F0-8381-B2550BD284F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34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27A8-7277-4CF7-AFDD-2DCC7423777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0275-5B31-4D65-A4D5-A1EA7AEB55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4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A0E2B-E281-4CE1-B410-4FA288C1FB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78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41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41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1606-CA45-4700-9676-8CC263617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31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9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5C64-0364-4335-9199-978B729B4B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2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38D3-3BE9-48AA-8397-08741FB7BC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65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03BB-AF59-480D-B2A0-B5B655FB0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7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9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D413-4D6D-4DCC-9A11-04A2DB3012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66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DF65-68A0-4841-8F67-C6F97CA4B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72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7A85-823B-416E-AE57-CD6FA3A8462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18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41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41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0C89-CE96-49C4-B368-1CBD517B987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98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604200A0-BED0-42F0-8381-B2550BD284F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757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13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AEC20-9399-4870-B6C9-0914C901445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86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27A8-7277-4CF7-AFDD-2DCC7423777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87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A0E2B-E281-4CE1-B410-4FA288C1FB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20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27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27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1606-CA45-4700-9676-8CC263617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40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8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5C64-0364-4335-9199-978B729B4B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88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38D3-3BE9-48AA-8397-08741FB7BC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40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03BB-AF59-480D-B2A0-B5B655FB0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45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D413-4D6D-4DCC-9A11-04A2DB3012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66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DF65-68A0-4841-8F67-C6F97CA4B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74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7A85-823B-416E-AE57-CD6FA3A8462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76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27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7" y="762027"/>
            <a:ext cx="5802923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0C89-CE96-49C4-B368-1CBD517B987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4917-364B-4659-A70C-AF3ED666C9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111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632689" y="4889500"/>
            <a:ext cx="4876800" cy="319088"/>
            <a:chOff x="2288" y="3080"/>
            <a:chExt cx="3072" cy="201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112" y="2927350"/>
            <a:ext cx="4013688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620" cy="488950"/>
          </a:xfrm>
        </p:spPr>
        <p:txBody>
          <a:bodyPr anchorCtr="0"/>
          <a:lstStyle>
            <a:lvl1pPr>
              <a:defRPr/>
            </a:lvl1pPr>
          </a:lstStyle>
          <a:p>
            <a:fld id="{604200A0-BED0-42F0-8381-B2550BD284F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1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34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90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100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27A8-7277-4CF7-AFDD-2DCC7423777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72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A0E2B-E281-4CE1-B410-4FA288C1FB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54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2362211"/>
            <a:ext cx="3776297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178" y="2362211"/>
            <a:ext cx="3776296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1606-CA45-4700-9676-8CC263617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83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5C64-0364-4335-9199-978B729B4B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09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38D3-3BE9-48AA-8397-08741FB7BC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1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03BB-AF59-480D-B2A0-B5B655FB05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23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D413-4D6D-4DCC-9A11-04A2DB3012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99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DF65-68A0-4841-8F67-C6F97CA4B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83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7A85-823B-416E-AE57-CD6FA3A8462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42" y="2362283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42" y="6248483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83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9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649B0-C5A9-4D0A-A2E4-58D125F44314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4717074" y="5345124"/>
            <a:ext cx="4426926" cy="1512887"/>
            <a:chOff x="2971" y="3367"/>
            <a:chExt cx="2789" cy="953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00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2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1700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1700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993054-FB93-4A43-8BE3-73DB4B196922}" type="slidenum">
              <a:rPr lang="ru-RU">
                <a:solidFill>
                  <a:srgbClr val="EAEAE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1700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2214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4717074" y="5345120"/>
            <a:ext cx="4426926" cy="1512887"/>
            <a:chOff x="2971" y="3367"/>
            <a:chExt cx="2789" cy="953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00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2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1700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1700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993054-FB93-4A43-8BE3-73DB4B196922}" type="slidenum">
              <a:rPr lang="ru-RU">
                <a:solidFill>
                  <a:srgbClr val="EAEAEA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1700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8906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5257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58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5DAA57-6CC1-43DE-AFDD-A267C7D4317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7025-5326-42EF-AAD8-8477A2E0E4CA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F33B85-8A46-444C-9E7D-1F7435F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40" y="2362279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40" y="6248479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79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7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649B0-C5A9-4D0A-A2E4-58D125F44314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36" y="2362271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36" y="6248471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71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3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649B0-C5A9-4D0A-A2E4-58D125F44314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2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19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19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19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19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8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3B0407-34F6-4D0E-A497-0AEFDBCE3D7F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4789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32" y="2362263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32" y="6248463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63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59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BB162-29D8-4797-B376-42230EE8CBB9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27" y="2362253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27" y="6248453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53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54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BB162-29D8-4797-B376-42230EE8CBB9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21" y="2362241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21" y="6248441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41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48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BB162-29D8-4797-B376-42230EE8CBB9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14" y="2362227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14" y="6248427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27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41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BB162-29D8-4797-B376-42230EE8CBB9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2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80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  <p:grpSp>
          <p:nvGrpSpPr>
            <p:cNvPr id="880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80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880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880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6" y="2362211"/>
            <a:ext cx="769326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6" y="6248411"/>
            <a:ext cx="213066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11"/>
            <a:ext cx="289706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33" y="6242050"/>
            <a:ext cx="587619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BB162-29D8-4797-B376-42230EE8CBB9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irc_mi" descr="http://cs305601.vk.me/v305601485/5678/DIPFSVYajr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674096" cy="314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shkolazhizni.ru/img/content/i112/112617_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202461" cy="3489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ncrypted-tbn3.gstatic.com/images?q=tbn:ANd9GcRVJNik-4gfhC-uYj0t7kmp-b1AxqiP1QrZFJPeHdMVwK1CsRvbu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16859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encrypted-tbn1.gstatic.com/images?q=tbn:ANd9GcTnVDPj4uycOaaCd-TwIbdoNz7BM-us5BobJJstmm4TYGbYuz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5"/>
            <a:ext cx="2952328" cy="19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6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2435" y="4406979"/>
            <a:ext cx="7772400" cy="2334389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rgbClr val="C00000"/>
                </a:solidFill>
              </a:rPr>
              <a:t>МАРКИРОВКА</a:t>
            </a:r>
            <a:r>
              <a:rPr lang="ru-RU" sz="2000" dirty="0" smtClean="0"/>
              <a:t> – это </a:t>
            </a:r>
            <a:r>
              <a:rPr lang="ru-RU" sz="2000" u="sng" dirty="0" smtClean="0"/>
              <a:t>комплекс обозначений</a:t>
            </a:r>
            <a:r>
              <a:rPr lang="ru-RU" sz="2000" dirty="0" smtClean="0"/>
              <a:t>. Состоящий из текста. Отдельных графических, цветовых символов и их комбинаций, наносимых на изделие, упаковку, ярлык или этикетку и позволяющих определить изготовителя продукции, условия и сроки её хранения.</a:t>
            </a: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type="body" idx="1"/>
          </p:nvPr>
        </p:nvSpPr>
        <p:spPr>
          <a:xfrm>
            <a:off x="722435" y="2348880"/>
            <a:ext cx="7772400" cy="2058021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Этикетка </a:t>
            </a:r>
            <a:r>
              <a:rPr lang="ru-RU" sz="2800" dirty="0" smtClean="0"/>
              <a:t>содержит </a:t>
            </a:r>
            <a:r>
              <a:rPr lang="ru-RU" sz="2800" u="sng" dirty="0" smtClean="0"/>
              <a:t>фирменное название </a:t>
            </a:r>
            <a:r>
              <a:rPr lang="ru-RU" sz="2800" dirty="0" smtClean="0"/>
              <a:t>продукции, символ компании, состав, рекламные материалы и инструкции для пользователя.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321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solidFill>
                  <a:srgbClr val="FF0000"/>
                </a:solidFill>
              </a:rPr>
              <a:t>Знаки</a:t>
            </a:r>
            <a:br>
              <a:rPr lang="ru-RU" sz="4000" i="1">
                <a:solidFill>
                  <a:srgbClr val="FF0000"/>
                </a:solidFill>
              </a:rPr>
            </a:br>
            <a:r>
              <a:rPr lang="ru-RU" sz="4000" i="1">
                <a:solidFill>
                  <a:srgbClr val="FF0000"/>
                </a:solidFill>
              </a:rPr>
              <a:t>подтверждения  соответствия</a:t>
            </a:r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5754" y="1905000"/>
            <a:ext cx="6752492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6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844062" y="457200"/>
            <a:ext cx="7924800" cy="1600200"/>
          </a:xfrm>
        </p:spPr>
        <p:txBody>
          <a:bodyPr/>
          <a:lstStyle/>
          <a:p>
            <a:pPr algn="r"/>
            <a:r>
              <a:rPr lang="ru-RU" sz="3200">
                <a:solidFill>
                  <a:srgbClr val="FF9900"/>
                </a:solidFill>
              </a:rPr>
              <a:t/>
            </a:r>
            <a:br>
              <a:rPr lang="ru-RU" sz="3200">
                <a:solidFill>
                  <a:srgbClr val="FF9900"/>
                </a:solidFill>
              </a:rPr>
            </a:br>
            <a:r>
              <a:rPr lang="ru-RU" sz="3200">
                <a:solidFill>
                  <a:srgbClr val="FF9900"/>
                </a:solidFill>
              </a:rPr>
              <a:t/>
            </a:r>
            <a:br>
              <a:rPr lang="ru-RU" sz="3200">
                <a:solidFill>
                  <a:srgbClr val="FF9900"/>
                </a:solidFill>
              </a:rPr>
            </a:br>
            <a:r>
              <a:rPr lang="ru-RU" sz="3200">
                <a:solidFill>
                  <a:srgbClr val="FF9900"/>
                </a:solidFill>
              </a:rPr>
              <a:t> </a:t>
            </a:r>
            <a:r>
              <a:rPr lang="ru-RU" sz="2800"/>
              <a:t>Федеральный  закон  </a:t>
            </a:r>
            <a:br>
              <a:rPr lang="ru-RU" sz="2800"/>
            </a:br>
            <a:r>
              <a:rPr lang="ru-RU" sz="2800"/>
              <a:t>Российской  Федерации </a:t>
            </a:r>
            <a:br>
              <a:rPr lang="ru-RU" sz="2800"/>
            </a:br>
            <a:r>
              <a:rPr lang="ru-RU" sz="2800"/>
              <a:t>«О  техническом  регулировании» </a:t>
            </a:r>
            <a:br>
              <a:rPr lang="ru-RU" sz="2800"/>
            </a:br>
            <a:r>
              <a:rPr lang="ru-RU" sz="2400"/>
              <a:t>( статья  22)</a:t>
            </a:r>
            <a:r>
              <a:rPr lang="ru-RU" sz="2800"/>
              <a:t>     </a:t>
            </a:r>
            <a:r>
              <a:rPr lang="ru-RU" sz="2800">
                <a:solidFill>
                  <a:srgbClr val="FF9900"/>
                </a:solidFill>
              </a:rPr>
              <a:t>Знаки    соответствия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4" y="2362200"/>
            <a:ext cx="3776297" cy="4267200"/>
          </a:xfrm>
        </p:spPr>
        <p:txBody>
          <a:bodyPr/>
          <a:lstStyle/>
          <a:p>
            <a:r>
              <a:rPr lang="ru-RU" sz="2400" b="1"/>
              <a:t>При  </a:t>
            </a:r>
            <a:r>
              <a:rPr lang="ru-RU" sz="2400" b="1" u="sng"/>
              <a:t>обязательном</a:t>
            </a:r>
            <a:r>
              <a:rPr lang="ru-RU" sz="2400" b="1"/>
              <a:t> подтверждении соответствия</a:t>
            </a:r>
            <a:r>
              <a:rPr lang="ru-RU" sz="2400"/>
              <a:t> 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05046" y="2362200"/>
            <a:ext cx="3727938" cy="4267200"/>
          </a:xfrm>
        </p:spPr>
        <p:txBody>
          <a:bodyPr/>
          <a:lstStyle/>
          <a:p>
            <a:r>
              <a:rPr lang="ru-RU" sz="2400" b="1"/>
              <a:t>При </a:t>
            </a:r>
            <a:r>
              <a:rPr lang="ru-RU" sz="2400" b="1" u="sng"/>
              <a:t>добровольном</a:t>
            </a:r>
            <a:r>
              <a:rPr lang="ru-RU" sz="2400" b="1"/>
              <a:t> подтверждении соответствия</a:t>
            </a:r>
            <a:r>
              <a:rPr lang="ru-RU" sz="2400"/>
              <a:t> 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7279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знаки  слай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9" t="2351" r="22810" b="85104"/>
          <a:stretch>
            <a:fillRect/>
          </a:stretch>
        </p:blipFill>
        <p:spPr bwMode="auto">
          <a:xfrm>
            <a:off x="5767754" y="3886200"/>
            <a:ext cx="19006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0" grpId="0" build="p"/>
      <p:bldP spid="911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Знаки  соответствия  стран  СНГ</a:t>
            </a:r>
          </a:p>
        </p:txBody>
      </p:sp>
      <p:pic>
        <p:nvPicPr>
          <p:cNvPr id="114695" name="Picture 7" descr="слайд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17795" b="52315"/>
          <a:stretch>
            <a:fillRect/>
          </a:stretch>
        </p:blipFill>
        <p:spPr bwMode="auto">
          <a:xfrm>
            <a:off x="1345257" y="2668588"/>
            <a:ext cx="6532685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Знаки  соответствия  зарубежных  стран 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8463" y="3352873"/>
            <a:ext cx="5345723" cy="2733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18788" name="Picture 4" descr="слайд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5" b="4041"/>
          <a:stretch>
            <a:fillRect/>
          </a:stretch>
        </p:blipFill>
        <p:spPr bwMode="auto">
          <a:xfrm>
            <a:off x="914400" y="2438400"/>
            <a:ext cx="73855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3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9900"/>
                </a:solidFill>
              </a:rPr>
              <a:t>Экологические</a:t>
            </a:r>
            <a:r>
              <a:rPr lang="ru-RU">
                <a:solidFill>
                  <a:srgbClr val="009900"/>
                </a:solidFill>
              </a:rPr>
              <a:t>  знаки</a:t>
            </a:r>
          </a:p>
        </p:txBody>
      </p:sp>
      <p:pic>
        <p:nvPicPr>
          <p:cNvPr id="96264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5" r="67648" b="12872"/>
          <a:stretch>
            <a:fillRect/>
          </a:stretch>
        </p:blipFill>
        <p:spPr>
          <a:xfrm>
            <a:off x="844063" y="3352800"/>
            <a:ext cx="3516923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t="9091" r="54980" b="72726"/>
          <a:stretch>
            <a:fillRect/>
          </a:stretch>
        </p:blipFill>
        <p:spPr bwMode="auto">
          <a:xfrm>
            <a:off x="4783017" y="4419600"/>
            <a:ext cx="295421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1" t="23636" r="16605" b="59395"/>
          <a:stretch>
            <a:fillRect/>
          </a:stretch>
        </p:blipFill>
        <p:spPr bwMode="auto">
          <a:xfrm>
            <a:off x="4925158" y="2438400"/>
            <a:ext cx="28824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4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FF00FF"/>
                </a:solidFill>
              </a:rPr>
              <a:t>Фирменные  знаки</a:t>
            </a:r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2" t="71875"/>
          <a:stretch>
            <a:fillRect/>
          </a:stretch>
        </p:blipFill>
        <p:spPr>
          <a:xfrm>
            <a:off x="1547446" y="2514600"/>
            <a:ext cx="3377712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26909" r="69855" b="64363"/>
          <a:stretch>
            <a:fillRect/>
          </a:stretch>
        </p:blipFill>
        <p:spPr bwMode="auto">
          <a:xfrm>
            <a:off x="2883882" y="4495800"/>
            <a:ext cx="28838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43956" r="71263" b="46519"/>
          <a:stretch>
            <a:fillRect/>
          </a:stretch>
        </p:blipFill>
        <p:spPr bwMode="auto">
          <a:xfrm>
            <a:off x="5627077" y="2514600"/>
            <a:ext cx="246184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7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99FF"/>
                </a:solidFill>
              </a:rPr>
              <a:t>Престижные  знаки</a:t>
            </a:r>
          </a:p>
        </p:txBody>
      </p:sp>
      <p:pic>
        <p:nvPicPr>
          <p:cNvPr id="12186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2" b="9677"/>
          <a:stretch>
            <a:fillRect/>
          </a:stretch>
        </p:blipFill>
        <p:spPr>
          <a:xfrm>
            <a:off x="6400800" y="2438400"/>
            <a:ext cx="2391508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4364" r="69855" b="82545"/>
          <a:stretch>
            <a:fillRect/>
          </a:stretch>
        </p:blipFill>
        <p:spPr bwMode="auto">
          <a:xfrm>
            <a:off x="1055077" y="2590800"/>
            <a:ext cx="218049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16118" r="73563" b="75824"/>
          <a:stretch>
            <a:fillRect/>
          </a:stretch>
        </p:blipFill>
        <p:spPr bwMode="auto">
          <a:xfrm>
            <a:off x="3305908" y="3733800"/>
            <a:ext cx="302455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996633"/>
                </a:solidFill>
              </a:rPr>
              <a:t>Штриховое  кодирование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817" y="3200400"/>
            <a:ext cx="4783015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22884" name="Picture 4" descr="ш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5" t="44748" r="1938" b="31013"/>
          <a:stretch>
            <a:fillRect/>
          </a:stretch>
        </p:blipFill>
        <p:spPr bwMode="auto">
          <a:xfrm>
            <a:off x="1055077" y="2590800"/>
            <a:ext cx="69635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Штриховое  кодирование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3" name="Picture 5" descr="P1020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3754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8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Тема урока   </a:t>
            </a:r>
            <a:r>
              <a:rPr lang="ru-RU" sz="3200" dirty="0" smtClean="0">
                <a:solidFill>
                  <a:srgbClr val="FF0000"/>
                </a:solidFill>
              </a:rPr>
              <a:t>ПРАВА  ПОТРЕБИТЕЛЯ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42" y="2362283"/>
            <a:ext cx="7693269" cy="430707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Цель урока: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знаний 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сертификации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умение расшифровывать маркировку товара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пределение способов  защиты прав потребителя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Задачи</a:t>
            </a:r>
            <a:r>
              <a:rPr lang="ru-RU" dirty="0" smtClean="0"/>
              <a:t>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закрепление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знаний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основных понятий  по сертификации, торговым знакам.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применение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полученных знаний на практике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70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5F5F5F"/>
                </a:solidFill>
              </a:rPr>
              <a:t>Знаки соответствия  на компьютерных мониторах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817" y="2819413"/>
            <a:ext cx="4783015" cy="3267075"/>
          </a:xfrm>
        </p:spPr>
        <p:txBody>
          <a:bodyPr/>
          <a:lstStyle/>
          <a:p>
            <a:endParaRPr lang="ru-RU"/>
          </a:p>
        </p:txBody>
      </p:sp>
      <p:pic>
        <p:nvPicPr>
          <p:cNvPr id="125956" name="Picture 4" descr="P10001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0938" r="1563" b="17188"/>
          <a:stretch>
            <a:fillRect/>
          </a:stretch>
        </p:blipFill>
        <p:spPr bwMode="auto">
          <a:xfrm>
            <a:off x="844062" y="2438413"/>
            <a:ext cx="7455877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Знаки  соответствия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13" name="Picture 9" descr="P10205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557338"/>
            <a:ext cx="6480175" cy="4859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0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Заполнить таблицу по образцу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025091"/>
              </p:ext>
            </p:extLst>
          </p:nvPr>
        </p:nvGraphicFramePr>
        <p:xfrm>
          <a:off x="1403648" y="1268757"/>
          <a:ext cx="5993149" cy="4802700"/>
        </p:xfrm>
        <a:graphic>
          <a:graphicData uri="http://schemas.openxmlformats.org/drawingml/2006/table">
            <a:tbl>
              <a:tblPr firstRow="1" firstCol="1" bandRow="1"/>
              <a:tblGrid>
                <a:gridCol w="45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продукции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Конфеты «Птица дивная»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Страна-изготовитель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Код  страны-изготовителя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Предприятие-изготовитель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ОАО «Акконд»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Код  предприятия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Код продукта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Дата   изготовления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июня 2006г.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 годности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месяца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Торговые  знаки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Знак соответствия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Фирменный знак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9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«Руководящие принципы для защиты интересов потребителей»</a:t>
            </a:r>
            <a:r>
              <a:rPr lang="ru-RU" sz="4000">
                <a:solidFill>
                  <a:srgbClr val="FFFF00"/>
                </a:solidFill>
              </a:rPr>
              <a:t/>
            </a:r>
            <a:br>
              <a:rPr lang="ru-RU" sz="4000">
                <a:solidFill>
                  <a:srgbClr val="FFFF00"/>
                </a:solidFill>
              </a:rPr>
            </a:br>
            <a:r>
              <a:rPr lang="ru-RU" sz="2000">
                <a:solidFill>
                  <a:srgbClr val="FFFF00"/>
                </a:solidFill>
              </a:rPr>
              <a:t>(из резолюции Генеральной Ассамблеи ООН  9  апреля  1985г.)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051" y="1600206"/>
            <a:ext cx="81592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1. Право  на  выбор.</a:t>
            </a:r>
          </a:p>
          <a:p>
            <a:pPr>
              <a:lnSpc>
                <a:spcPct val="90000"/>
              </a:lnSpc>
            </a:pPr>
            <a:r>
              <a:rPr lang="ru-RU" sz="2800" b="1"/>
              <a:t>2. Право  на  безопасность.</a:t>
            </a:r>
          </a:p>
          <a:p>
            <a:pPr>
              <a:lnSpc>
                <a:spcPct val="90000"/>
              </a:lnSpc>
            </a:pPr>
            <a:r>
              <a:rPr lang="ru-RU" sz="2800" b="1"/>
              <a:t>3. Право  быть  выслушанным.</a:t>
            </a:r>
          </a:p>
          <a:p>
            <a:pPr>
              <a:lnSpc>
                <a:spcPct val="90000"/>
              </a:lnSpc>
            </a:pPr>
            <a:r>
              <a:rPr lang="ru-RU" sz="2800" b="1"/>
              <a:t>4. Право  на  информацию.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5. Право  на  потребительское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    образование.</a:t>
            </a:r>
          </a:p>
          <a:p>
            <a:pPr>
              <a:lnSpc>
                <a:spcPct val="90000"/>
              </a:lnSpc>
            </a:pPr>
            <a:r>
              <a:rPr lang="ru-RU" sz="2800" b="1"/>
              <a:t>6. Право  на  удовлетворение  базовых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    потребностей.</a:t>
            </a:r>
          </a:p>
          <a:p>
            <a:pPr>
              <a:lnSpc>
                <a:spcPct val="90000"/>
              </a:lnSpc>
            </a:pPr>
            <a:r>
              <a:rPr lang="ru-RU" sz="2800" b="1"/>
              <a:t>7. Право  на  качество.</a:t>
            </a:r>
          </a:p>
          <a:p>
            <a:pPr>
              <a:lnSpc>
                <a:spcPct val="90000"/>
              </a:lnSpc>
            </a:pPr>
            <a:r>
              <a:rPr lang="ru-RU" sz="2800" b="1"/>
              <a:t>8. Право  на  возмещение  ущерба.</a:t>
            </a:r>
          </a:p>
        </p:txBody>
      </p:sp>
    </p:spTree>
    <p:extLst>
      <p:ext uri="{BB962C8B-B14F-4D97-AF65-F5344CB8AC3E}">
        <p14:creationId xmlns:p14="http://schemas.microsoft.com/office/powerpoint/2010/main" val="20683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5" y="277822"/>
            <a:ext cx="8264769" cy="636587"/>
          </a:xfrm>
        </p:spPr>
        <p:txBody>
          <a:bodyPr/>
          <a:lstStyle/>
          <a:p>
            <a:pPr marL="838200" indent="-838200"/>
            <a:r>
              <a:rPr lang="ru-RU" sz="2400" b="1">
                <a:solidFill>
                  <a:srgbClr val="FFFF00"/>
                </a:solidFill>
              </a:rPr>
              <a:t>           Решение  ситуационных  задач 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 с  использованием  закона  РФ 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 «О  защите  прав  потребителей»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046" y="1295400"/>
            <a:ext cx="8264769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Задача: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/>
              <a:t> </a:t>
            </a:r>
            <a:r>
              <a:rPr lang="ru-RU" sz="2000"/>
              <a:t>1)  Предприниматель  Николай  приобрел  дорогую  модель сотового телефона  в  магазине  «Армада». Через  2  дня  проявился недостаток – перестал  работать  микрофон.  Зная,  что  ремонтировать  подобную  технику бесполезно, решил сдать телефон  обратно  в магазин  и  потребовать  вернуть  деньги. Но  выясняется, что  </a:t>
            </a:r>
            <a:r>
              <a:rPr lang="ru-RU" sz="2000" b="1" i="1">
                <a:solidFill>
                  <a:srgbClr val="FF0000"/>
                </a:solidFill>
              </a:rPr>
              <a:t>чек  на  покупку  телефона  потерян</a:t>
            </a:r>
            <a:r>
              <a:rPr lang="ru-RU" sz="2000" b="1" i="1"/>
              <a:t>. </a:t>
            </a:r>
            <a:r>
              <a:rPr lang="ru-RU" sz="2000"/>
              <a:t>Есть ли  возможность  вернуть деньги?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2)  Семья Кукушкиных,  наконец-то,  купила  долгожданный  холодильник  фирмы «Самсунг».  Магазин доставил, установил,  подключил  холодильник,   после  чего  он  замечательно заработал.  Но  недолго  радовались  Кукушкины,  через  неделю  холодильник  перестал  морозить. Пришлось  позвонить  в  магазин  с  претензией,  где  им  ответили:  - </a:t>
            </a:r>
            <a:r>
              <a:rPr lang="ru-RU" sz="2000" b="1" i="1">
                <a:solidFill>
                  <a:srgbClr val="FF0000"/>
                </a:solidFill>
              </a:rPr>
              <a:t>привозите</a:t>
            </a:r>
            <a:r>
              <a:rPr lang="ru-RU" sz="2000" b="1" i="1"/>
              <a:t>,</a:t>
            </a:r>
            <a:r>
              <a:rPr lang="ru-RU" sz="2000"/>
              <a:t> посмотрим!  Кукушкины  схватились  за  голову – как  же  довезти  такую  громадину?!</a:t>
            </a:r>
          </a:p>
        </p:txBody>
      </p:sp>
    </p:spTree>
    <p:extLst>
      <p:ext uri="{BB962C8B-B14F-4D97-AF65-F5344CB8AC3E}">
        <p14:creationId xmlns:p14="http://schemas.microsoft.com/office/powerpoint/2010/main" val="8903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562709" y="332656"/>
            <a:ext cx="808892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r>
              <a:rPr lang="ru-RU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Уважаемые потребители,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r>
              <a:rPr lang="ru-RU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знайте свои права и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r>
              <a:rPr lang="ru-RU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защищайте себя!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endParaRPr lang="ru-RU" sz="32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6" name="Picture 2" descr="https://encrypted-tbn0.gstatic.com/images?q=tbn:ANd9GcTyegP5bz8Yz-khxvGCvGot_BACZCIHNm8nnGsuTRDv3X19JW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805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Информация о товарах </a:t>
            </a:r>
            <a:r>
              <a:rPr lang="ru-RU" sz="3200" dirty="0" smtClean="0"/>
              <a:t>– это совокупность </a:t>
            </a:r>
            <a:r>
              <a:rPr lang="ru-RU" sz="3200" u="sng" dirty="0" smtClean="0"/>
              <a:t>сведений</a:t>
            </a:r>
            <a:r>
              <a:rPr lang="ru-RU" sz="3200" dirty="0" smtClean="0"/>
              <a:t>, которые позволяют судить о качестве товаров, их хранении, безопасности эксплуатации или употребления.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021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3"/>
                </a:solidFill>
              </a:rPr>
              <a:t>   Источники информации о товарах или услугах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35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Источники информации о товарах или услугах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41"/>
            <a:ext cx="8229600" cy="507342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4000" dirty="0">
                <a:solidFill>
                  <a:prstClr val="black"/>
                </a:solidFill>
              </a:rPr>
              <a:t>средства массовой информации</a:t>
            </a:r>
          </a:p>
          <a:p>
            <a:pPr lvl="0"/>
            <a:r>
              <a:rPr lang="ru-RU" sz="4000" dirty="0">
                <a:solidFill>
                  <a:prstClr val="black"/>
                </a:solidFill>
              </a:rPr>
              <a:t>выставки товаров или услуг</a:t>
            </a:r>
          </a:p>
          <a:p>
            <a:pPr lvl="0"/>
            <a:r>
              <a:rPr lang="ru-RU" sz="4000" dirty="0">
                <a:solidFill>
                  <a:prstClr val="black"/>
                </a:solidFill>
              </a:rPr>
              <a:t>наружная реклама</a:t>
            </a:r>
          </a:p>
          <a:p>
            <a:pPr lvl="0"/>
            <a:r>
              <a:rPr lang="ru-RU" sz="4000" dirty="0">
                <a:solidFill>
                  <a:prstClr val="black"/>
                </a:solidFill>
              </a:rPr>
              <a:t>символы на этикетках, вкладышах, упаковках</a:t>
            </a:r>
          </a:p>
          <a:p>
            <a:pPr lvl="0"/>
            <a:r>
              <a:rPr lang="ru-RU" sz="4000" dirty="0">
                <a:solidFill>
                  <a:prstClr val="black"/>
                </a:solidFill>
              </a:rPr>
              <a:t>устное и письменное общение между людьми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6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435" y="4406983"/>
            <a:ext cx="7772400" cy="204635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Сертификация</a:t>
            </a:r>
            <a:r>
              <a:rPr lang="ru-RU" sz="2800" dirty="0"/>
              <a:t> – это деятельность по обнаружению и подтверждению соответствия продукции установленным требованиям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722435" y="2420889"/>
            <a:ext cx="7772400" cy="198601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Сертификат</a:t>
            </a:r>
            <a:r>
              <a:rPr lang="ru-RU" sz="3600" dirty="0" smtClean="0"/>
              <a:t> </a:t>
            </a:r>
            <a:r>
              <a:rPr lang="ru-RU" sz="3600" dirty="0"/>
              <a:t>– документ, </a:t>
            </a:r>
            <a:br>
              <a:rPr lang="ru-RU" sz="3600" dirty="0"/>
            </a:br>
            <a:r>
              <a:rPr lang="ru-RU" sz="3600" dirty="0"/>
              <a:t>удостоверяющий качество </a:t>
            </a:r>
            <a:br>
              <a:rPr lang="ru-RU" sz="3600" dirty="0"/>
            </a:br>
            <a:r>
              <a:rPr lang="ru-RU" sz="3600" dirty="0" smtClean="0"/>
              <a:t>товара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295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СЕРТИФИКАТ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гигиенический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Сертификат соответствия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197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Образцы сертификатов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irc_mi" descr="http://www.cmo.ru/upload/medialibrary/677/%D0%A1%D0%B5%D1%80%D1%82%D0%B8%D1%84%D0%B8%D0%BA%D0%B0%D1%8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024336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tmsystems.ru/files/eac_upstm2013_20135171619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16835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13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Социально-экономические задачи сертификации: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Помощь потребителям в выборе продукции</a:t>
            </a:r>
          </a:p>
          <a:p>
            <a:r>
              <a:rPr lang="ru-RU" sz="2800" dirty="0" smtClean="0"/>
              <a:t>Контроль безопасности продукции для окружающей среды, жизни, здоровья и имущества населения</a:t>
            </a:r>
          </a:p>
          <a:p>
            <a:r>
              <a:rPr lang="ru-RU" sz="2800" dirty="0" smtClean="0"/>
              <a:t>Улучшение деятельности предприятий на товарном рынке внутри страны</a:t>
            </a:r>
          </a:p>
          <a:p>
            <a:r>
              <a:rPr lang="ru-RU" sz="2800" dirty="0" smtClean="0"/>
              <a:t>Участие предприятий в международном сотрудничестве и торговле</a:t>
            </a:r>
          </a:p>
          <a:p>
            <a:r>
              <a:rPr lang="ru-RU" sz="2800" dirty="0" smtClean="0"/>
              <a:t>Содействие экспорту и повышению конкурентоспособности отечественной продукции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414376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520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25</vt:i4>
      </vt:variant>
    </vt:vector>
  </HeadingPairs>
  <TitlesOfParts>
    <vt:vector size="46" baseType="lpstr">
      <vt:lpstr>Arial</vt:lpstr>
      <vt:lpstr>Arial Black</vt:lpstr>
      <vt:lpstr>Calibri</vt:lpstr>
      <vt:lpstr>Century Gothic</vt:lpstr>
      <vt:lpstr>Times New Roman</vt:lpstr>
      <vt:lpstr>Verdana</vt:lpstr>
      <vt:lpstr>Wingdings</vt:lpstr>
      <vt:lpstr>Wingdings 3</vt:lpstr>
      <vt:lpstr>Капсулы</vt:lpstr>
      <vt:lpstr>1_Капсулы</vt:lpstr>
      <vt:lpstr>2_Капсулы</vt:lpstr>
      <vt:lpstr>Глобус</vt:lpstr>
      <vt:lpstr>3_Капсулы</vt:lpstr>
      <vt:lpstr>4_Капсулы</vt:lpstr>
      <vt:lpstr>5_Капсулы</vt:lpstr>
      <vt:lpstr>6_Капсулы</vt:lpstr>
      <vt:lpstr>7_Капсулы</vt:lpstr>
      <vt:lpstr>Склон</vt:lpstr>
      <vt:lpstr>1_Склон</vt:lpstr>
      <vt:lpstr>1_Скругленный</vt:lpstr>
      <vt:lpstr>Легкий дым</vt:lpstr>
      <vt:lpstr>Презентация PowerPoint</vt:lpstr>
      <vt:lpstr>Тема урока   ПРАВА  ПОТРЕБИТЕЛЯ</vt:lpstr>
      <vt:lpstr>Презентация PowerPoint</vt:lpstr>
      <vt:lpstr>Презентация PowerPoint</vt:lpstr>
      <vt:lpstr>Источники информации о товарах или услугах ?</vt:lpstr>
      <vt:lpstr>Сертификация – это деятельность по обнаружению и подтверждению соответствия продукции установленным требованиям </vt:lpstr>
      <vt:lpstr>СЕРТИФИКАТ</vt:lpstr>
      <vt:lpstr>Образцы сертификатов</vt:lpstr>
      <vt:lpstr>Социально-экономические задачи сертификации:</vt:lpstr>
      <vt:lpstr>МАРКИРОВКА – это комплекс обозначений. Состоящий из текста. Отдельных графических, цветовых символов и их комбинаций, наносимых на изделие, упаковку, ярлык или этикетку и позволяющих определить изготовителя продукции, условия и сроки её хранения.</vt:lpstr>
      <vt:lpstr>Знаки подтверждения  соответствия</vt:lpstr>
      <vt:lpstr>   Федеральный  закон   Российской  Федерации  «О  техническом  регулировании»  ( статья  22)     Знаки    соответствия</vt:lpstr>
      <vt:lpstr>Знаки  соответствия  стран  СНГ</vt:lpstr>
      <vt:lpstr>Знаки  соответствия  зарубежных  стран  </vt:lpstr>
      <vt:lpstr>Экологические  знаки</vt:lpstr>
      <vt:lpstr>Фирменные  знаки</vt:lpstr>
      <vt:lpstr>Престижные  знаки</vt:lpstr>
      <vt:lpstr>Штриховое  кодирование</vt:lpstr>
      <vt:lpstr>Штриховое  кодирование</vt:lpstr>
      <vt:lpstr>Знаки соответствия  на компьютерных мониторах</vt:lpstr>
      <vt:lpstr>Знаки  соответствия</vt:lpstr>
      <vt:lpstr>Заполнить таблицу по образцу</vt:lpstr>
      <vt:lpstr>«Руководящие принципы для защиты интересов потребителей» (из резолюции Генеральной Ассамблеи ООН  9  апреля  1985г.)</vt:lpstr>
      <vt:lpstr>           Решение  ситуационных  задач   с  использованием  закона  РФ   «О  защите  прав  потребителей»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школа9</cp:lastModifiedBy>
  <cp:revision>32</cp:revision>
  <dcterms:created xsi:type="dcterms:W3CDTF">2014-11-09T14:21:00Z</dcterms:created>
  <dcterms:modified xsi:type="dcterms:W3CDTF">2021-01-11T09:36:22Z</dcterms:modified>
</cp:coreProperties>
</file>